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319" r:id="rId2"/>
    <p:sldId id="271" r:id="rId3"/>
    <p:sldId id="295" r:id="rId4"/>
    <p:sldId id="296" r:id="rId5"/>
    <p:sldId id="297" r:id="rId6"/>
    <p:sldId id="298" r:id="rId7"/>
    <p:sldId id="301" r:id="rId8"/>
    <p:sldId id="303" r:id="rId9"/>
    <p:sldId id="304" r:id="rId10"/>
    <p:sldId id="302" r:id="rId11"/>
    <p:sldId id="306" r:id="rId12"/>
    <p:sldId id="278" r:id="rId13"/>
    <p:sldId id="307" r:id="rId14"/>
    <p:sldId id="286" r:id="rId15"/>
    <p:sldId id="308" r:id="rId16"/>
    <p:sldId id="309" r:id="rId17"/>
    <p:sldId id="284" r:id="rId18"/>
    <p:sldId id="314" r:id="rId19"/>
    <p:sldId id="320" r:id="rId20"/>
    <p:sldId id="311" r:id="rId21"/>
    <p:sldId id="312" r:id="rId22"/>
    <p:sldId id="316" r:id="rId23"/>
    <p:sldId id="285" r:id="rId24"/>
    <p:sldId id="338" r:id="rId25"/>
    <p:sldId id="336" r:id="rId26"/>
    <p:sldId id="337" r:id="rId27"/>
    <p:sldId id="329" r:id="rId28"/>
    <p:sldId id="327" r:id="rId29"/>
    <p:sldId id="328" r:id="rId30"/>
    <p:sldId id="339" r:id="rId31"/>
    <p:sldId id="340" r:id="rId32"/>
    <p:sldId id="331" r:id="rId33"/>
    <p:sldId id="341" r:id="rId34"/>
    <p:sldId id="342" r:id="rId35"/>
    <p:sldId id="343" r:id="rId36"/>
    <p:sldId id="344" r:id="rId37"/>
    <p:sldId id="346" r:id="rId38"/>
    <p:sldId id="345" r:id="rId39"/>
    <p:sldId id="347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6" d="100"/>
          <a:sy n="96" d="100"/>
        </p:scale>
        <p:origin x="180" y="5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331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6/13/2024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6/13/2024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6/13/2024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6/13/2024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6/13/2024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6/13/2024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6/13/2024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6/13/2024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6/13/2024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85AA909F-D5B5-49F6-9E13-BC0D8675E0D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ressif.com/en/products/socs/esp32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micropython.org/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micropython.org/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library/machine.Pin.html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adafruit.com/micropython-basics-load-files-and-run-code/boot-scripts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adafruit.com/micropython-basics-load-files-and-run-code/boot-scripts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U3eX6QKS9kY" TargetMode="Externa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ressif.com/en/products/socs/esp32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ressif.com/en/products/socs/esp32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ressif.com/en/products/socs/esp32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Microcontrollers, </a:t>
            </a:r>
            <a:r>
              <a:rPr lang="en-US" dirty="0" err="1"/>
              <a:t>MicroPython</a:t>
            </a:r>
            <a:r>
              <a:rPr lang="en-US"/>
              <a:t>, I/O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4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Hybrid Wi-Fi &amp; Bluetooth Chip</a:t>
            </a:r>
          </a:p>
          <a:p>
            <a:pPr marL="0" indent="0">
              <a:buNone/>
            </a:pPr>
            <a:r>
              <a:rPr lang="en-US" dirty="0"/>
              <a:t>ESP32 can perform as a complete standalone system or as a slave device to a host MCU, reducing communication stack overhead on the main application processor. ESP32 can interface with other systems to provide Wi-Fi and </a:t>
            </a:r>
            <a:r>
              <a:rPr lang="en-US"/>
              <a:t>Bluetooth functionality.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https://www.espressif.com/en/products/socs/esp32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0472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– Tiny PICO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20 pins on the GPIO:</a:t>
            </a:r>
          </a:p>
          <a:p>
            <a:pPr lvl="1"/>
            <a:r>
              <a:rPr lang="en-US" dirty="0"/>
              <a:t>One of the pins provides 5 volts</a:t>
            </a:r>
          </a:p>
          <a:p>
            <a:pPr lvl="1"/>
            <a:r>
              <a:rPr lang="en-US" dirty="0"/>
              <a:t>One pin provides 3.3 volts</a:t>
            </a:r>
          </a:p>
          <a:p>
            <a:pPr lvl="1"/>
            <a:r>
              <a:rPr lang="en-US" dirty="0"/>
              <a:t>One pin can be used to reset the </a:t>
            </a:r>
            <a:r>
              <a:rPr lang="en-US" dirty="0" err="1"/>
              <a:t>tinyPICO</a:t>
            </a:r>
            <a:endParaRPr lang="en-US" dirty="0"/>
          </a:p>
          <a:p>
            <a:pPr lvl="1"/>
            <a:r>
              <a:rPr lang="en-US" dirty="0"/>
              <a:t>Two pins provide ground</a:t>
            </a:r>
          </a:p>
          <a:p>
            <a:pPr lvl="1"/>
            <a:r>
              <a:rPr lang="en-US" dirty="0"/>
              <a:t>Most of the remaining pins provide digital input / output of 3.3 volt</a:t>
            </a:r>
          </a:p>
        </p:txBody>
      </p:sp>
    </p:spTree>
    <p:extLst>
      <p:ext uri="{BB962C8B-B14F-4D97-AF65-F5344CB8AC3E}">
        <p14:creationId xmlns:p14="http://schemas.microsoft.com/office/powerpoint/2010/main" val="337182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omputer chip&#10;&#10;Description automatically generated">
            <a:extLst>
              <a:ext uri="{FF2B5EF4-FFF2-40B4-BE49-F238E27FC236}">
                <a16:creationId xmlns:a16="http://schemas.microsoft.com/office/drawing/2014/main" id="{B4329689-5F52-9DB3-C319-5079475F9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544" y="872564"/>
            <a:ext cx="9812361" cy="51128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</a:t>
            </a:r>
          </a:p>
        </p:txBody>
      </p:sp>
    </p:spTree>
    <p:extLst>
      <p:ext uri="{BB962C8B-B14F-4D97-AF65-F5344CB8AC3E}">
        <p14:creationId xmlns:p14="http://schemas.microsoft.com/office/powerpoint/2010/main" val="58494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According to Wikipedia:</a:t>
            </a:r>
          </a:p>
          <a:p>
            <a:pPr marL="0" indent="0">
              <a:buNone/>
            </a:pPr>
            <a:r>
              <a:rPr lang="en-US" i="1" dirty="0"/>
              <a:t>Python is a widely used high-level, general-purpose, interpreted, dynamic programming language. Its design philosophy emphasizes code readability, and its syntax allows programmers to express concepts in fewer lines of code than possible in other popular programming languages.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In other words, it’s easy to learn and you can do a lot with it!</a:t>
            </a:r>
          </a:p>
        </p:txBody>
      </p:sp>
    </p:spTree>
    <p:extLst>
      <p:ext uri="{BB962C8B-B14F-4D97-AF65-F5344CB8AC3E}">
        <p14:creationId xmlns:p14="http://schemas.microsoft.com/office/powerpoint/2010/main" val="249971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MicroPython</a:t>
            </a:r>
            <a:r>
              <a:rPr lang="en-US" dirty="0"/>
              <a:t> is a lean and efficient implementation of the Python 3 programming language that includes a small subset of the Python standard library and is optimized to run on microcontrollers and in constrained environments.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https://micropython.org/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084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MicroPython</a:t>
            </a:r>
            <a:r>
              <a:rPr lang="en-US" dirty="0"/>
              <a:t> is a full Python compiler and runtime that runs on the bare-metal. You get an interactive prompt (the REPL) to execute commands immediately, along with the ability to run and import scripts from the built-in filesystem. The REPL has history, tab completion, auto-indent and paste mode for a great user experience.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https://micropython.org/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91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IOT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Devices - LEDs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5068B3-DBF0-D843-B7AD-8EA3567FC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8850549" cy="3287487"/>
          </a:xfrm>
        </p:spPr>
        <p:txBody>
          <a:bodyPr/>
          <a:lstStyle/>
          <a:p>
            <a:r>
              <a:rPr lang="en-US" dirty="0"/>
              <a:t>Examine the </a:t>
            </a:r>
            <a:r>
              <a:rPr lang="en-US" dirty="0" err="1"/>
              <a:t>MicroPython</a:t>
            </a:r>
            <a:r>
              <a:rPr lang="en-US" dirty="0"/>
              <a:t> </a:t>
            </a:r>
            <a:r>
              <a:rPr lang="en-US" dirty="0" err="1"/>
              <a:t>machine.Pin</a:t>
            </a:r>
            <a:r>
              <a:rPr lang="en-US" dirty="0"/>
              <a:t> class:</a:t>
            </a:r>
          </a:p>
          <a:p>
            <a:r>
              <a:rPr lang="en-US" dirty="0">
                <a:hlinkClick r:id="rId2"/>
              </a:rPr>
              <a:t>https://docs.micropython.org/en/v1.15/library/machine.Pin.html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59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IOT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Devices - LEDs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5068B3-DBF0-D843-B7AD-8EA3567FC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8850549" cy="3287487"/>
          </a:xfrm>
        </p:spPr>
        <p:txBody>
          <a:bodyPr/>
          <a:lstStyle/>
          <a:p>
            <a:r>
              <a:rPr lang="en-US" dirty="0"/>
              <a:t>Let’s create a program that turns an LED on/off</a:t>
            </a:r>
          </a:p>
          <a:p>
            <a:r>
              <a:rPr lang="en-US" dirty="0"/>
              <a:t>Complete Python IOT examples 1-3</a:t>
            </a:r>
          </a:p>
        </p:txBody>
      </p:sp>
    </p:spTree>
    <p:extLst>
      <p:ext uri="{BB962C8B-B14F-4D97-AF65-F5344CB8AC3E}">
        <p14:creationId xmlns:p14="http://schemas.microsoft.com/office/powerpoint/2010/main" val="909595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Function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 function to blink the LED 5 times (definite repetition)</a:t>
            </a:r>
          </a:p>
          <a:p>
            <a:r>
              <a:rPr lang="en-US" dirty="0"/>
              <a:t>Complete Python IOT example 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09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Scripts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save our function to blink an LED in a python script file</a:t>
            </a:r>
          </a:p>
          <a:p>
            <a:r>
              <a:rPr lang="en-US" dirty="0"/>
              <a:t>Complete Python IOT example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92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microcontroller is a small computer on a single metal-oxide-semiconductor integrated circuit chip. A microcontroller contains one or more CPUs along with memory and programmable input/output peripherals.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Boot Scripts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There are two important files that </a:t>
            </a:r>
            <a:r>
              <a:rPr lang="en-US" dirty="0" err="1"/>
              <a:t>MicroPython</a:t>
            </a:r>
            <a:r>
              <a:rPr lang="en-US" dirty="0"/>
              <a:t> looks for in the root of its filesystem.  These files contain </a:t>
            </a:r>
            <a:r>
              <a:rPr lang="en-US" dirty="0" err="1"/>
              <a:t>MicroPython</a:t>
            </a:r>
            <a:r>
              <a:rPr lang="en-US" dirty="0"/>
              <a:t> code that will be executed whenever the board is powered up or reset (i.e. it 'boots').</a:t>
            </a:r>
          </a:p>
          <a:p>
            <a:r>
              <a:rPr lang="en-US" dirty="0">
                <a:hlinkClick r:id="rId2"/>
              </a:rPr>
              <a:t>https://learn.adafruit.com/micropython-basics-load-files-and-run-code/boot-scripts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5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Boot Scripts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/boot.py - This file is run first on power up/reset and should contain low-level code that sets up the board to finish booting.</a:t>
            </a:r>
          </a:p>
          <a:p>
            <a:r>
              <a:rPr lang="en-US" dirty="0"/>
              <a:t>/main.py - If this file exists it's run after boot.py and should contain any main script that you want to run when the board is powered up or reset.</a:t>
            </a:r>
          </a:p>
          <a:p>
            <a:r>
              <a:rPr lang="en-US" dirty="0">
                <a:hlinkClick r:id="rId2"/>
              </a:rPr>
              <a:t>https://learn.adafruit.com/micropython-basics-load-files-and-run-code/boot-scripts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42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Boot Scripts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(or edit) the main.py</a:t>
            </a:r>
          </a:p>
          <a:p>
            <a:r>
              <a:rPr lang="en-US" dirty="0"/>
              <a:t>Complete Python IOT example 6</a:t>
            </a:r>
          </a:p>
        </p:txBody>
      </p:sp>
    </p:spTree>
    <p:extLst>
      <p:ext uri="{BB962C8B-B14F-4D97-AF65-F5344CB8AC3E}">
        <p14:creationId xmlns:p14="http://schemas.microsoft.com/office/powerpoint/2010/main" val="146980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IOT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Input Devices - Buttons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a program that uses Input from a momentary switch</a:t>
            </a:r>
          </a:p>
          <a:p>
            <a:r>
              <a:rPr lang="en-US" dirty="0"/>
              <a:t>Complete Python IOT examples 7-8</a:t>
            </a:r>
            <a:endParaRPr lang="en-US" dirty="0">
              <a:solidFill>
                <a:schemeClr val="tx2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5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Event Driven Programming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Computers will normally run programs sequentially – that is each instruction will execute in order until there are no more instructions left</a:t>
            </a:r>
          </a:p>
          <a:p>
            <a:r>
              <a:rPr lang="en-US" dirty="0"/>
              <a:t>If we want to create an event-driven program, we need the ability to have the computer “</a:t>
            </a:r>
            <a:r>
              <a:rPr lang="en-US" dirty="0" err="1"/>
              <a:t>wait”until</a:t>
            </a:r>
            <a:r>
              <a:rPr lang="en-US" dirty="0"/>
              <a:t> some event has occurred</a:t>
            </a:r>
          </a:p>
          <a:p>
            <a:r>
              <a:rPr lang="en-US" dirty="0"/>
              <a:t>When that event occurs, we can respond accordingly</a:t>
            </a:r>
          </a:p>
          <a:p>
            <a:r>
              <a:rPr lang="en-US" dirty="0"/>
              <a:t>To accomplish this, we need an infinite loop that is constantly checking to see if the event occurs (like pressing a button)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87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Synchronous vs Asynchronous Programming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A computer with a single CPU cannot process more than 1 instruction at a time – that is synchronous programming</a:t>
            </a:r>
          </a:p>
          <a:p>
            <a:r>
              <a:rPr lang="en-US" dirty="0"/>
              <a:t>When might that be an issue?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7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Synchronous vs Asynchronous Programming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Many programming languages have the ability to make a computer behave as if it can execute multiple instructions at a time even if there is only a single processor</a:t>
            </a:r>
          </a:p>
          <a:p>
            <a:r>
              <a:rPr lang="en-US" dirty="0"/>
              <a:t>While the CPU is “waiting” for an instruction to complete, it can complete other tasks</a:t>
            </a:r>
          </a:p>
          <a:p>
            <a:r>
              <a:rPr lang="en-US" dirty="0"/>
              <a:t>This is important if we want the computer to be able do more than flash an LED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19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Event Driven Programming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an asynchronous infinite loop</a:t>
            </a:r>
          </a:p>
          <a:p>
            <a:r>
              <a:rPr lang="en-US" dirty="0"/>
              <a:t>Complete Python IOT example 9</a:t>
            </a:r>
          </a:p>
        </p:txBody>
      </p:sp>
    </p:spTree>
    <p:extLst>
      <p:ext uri="{BB962C8B-B14F-4D97-AF65-F5344CB8AC3E}">
        <p14:creationId xmlns:p14="http://schemas.microsoft.com/office/powerpoint/2010/main" val="202504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Input Devices - Buttons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Detecting a button “press” event is tricky due to switch “bouncing”</a:t>
            </a:r>
          </a:p>
          <a:p>
            <a:r>
              <a:rPr lang="en-US" dirty="0"/>
              <a:t>When you press a button, 2 pieces of metal come into and go out of contact several times before a solid connection is made</a:t>
            </a:r>
          </a:p>
          <a:p>
            <a:r>
              <a:rPr lang="en-US" dirty="0"/>
              <a:t>Without switch de-bouncing, a button will detect a press event every time the 2 pieces of metal connect</a:t>
            </a:r>
          </a:p>
          <a:p>
            <a:r>
              <a:rPr lang="en-US" dirty="0"/>
              <a:t>Generally speaking, this is undesirable</a:t>
            </a:r>
          </a:p>
        </p:txBody>
      </p:sp>
    </p:spTree>
    <p:extLst>
      <p:ext uri="{BB962C8B-B14F-4D97-AF65-F5344CB8AC3E}">
        <p14:creationId xmlns:p14="http://schemas.microsoft.com/office/powerpoint/2010/main" val="5362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Input Devices - Buttons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Switch de-bouncing can be achieved with a hardware or software solution</a:t>
            </a:r>
          </a:p>
          <a:p>
            <a:r>
              <a:rPr lang="en-US" dirty="0"/>
              <a:t>The software approach involves using a timer</a:t>
            </a:r>
          </a:p>
          <a:p>
            <a:r>
              <a:rPr lang="en-US" dirty="0"/>
              <a:t>Instead of creating our own switch debouncing code, we will find a suitable library to handle button events</a:t>
            </a:r>
          </a:p>
          <a:p>
            <a:r>
              <a:rPr lang="en-US" dirty="0"/>
              <a:t>We will use </a:t>
            </a:r>
            <a:r>
              <a:rPr lang="en-US" dirty="0" err="1"/>
              <a:t>mpy</a:t>
            </a:r>
            <a:r>
              <a:rPr lang="en-US" dirty="0"/>
              <a:t>-lib written by Kevin </a:t>
            </a:r>
            <a:r>
              <a:rPr lang="en-US" dirty="0" err="1"/>
              <a:t>Köck</a:t>
            </a:r>
            <a:endParaRPr lang="en-US" dirty="0"/>
          </a:p>
          <a:p>
            <a:r>
              <a:rPr lang="en-US" dirty="0"/>
              <a:t>This is an example of asynchronous code</a:t>
            </a:r>
          </a:p>
        </p:txBody>
      </p:sp>
    </p:spTree>
    <p:extLst>
      <p:ext uri="{BB962C8B-B14F-4D97-AF65-F5344CB8AC3E}">
        <p14:creationId xmlns:p14="http://schemas.microsoft.com/office/powerpoint/2010/main" val="369068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Non-volatile program memory in the form of ferroelectric RAM, NOR flash or OTP ROM is also often included on chip, as well as a small amount of RAM. </a:t>
            </a:r>
          </a:p>
          <a:p>
            <a:pPr marL="0" indent="0">
              <a:buNone/>
            </a:pPr>
            <a:r>
              <a:rPr lang="en-US" dirty="0"/>
              <a:t>Non-volatile memory means that power is not needed to maintain the information stored on a chip.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25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Input Devices - Buttons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 simple asynchronous push button module that responds to button press</a:t>
            </a:r>
          </a:p>
          <a:p>
            <a:r>
              <a:rPr lang="en-US" dirty="0"/>
              <a:t>Complete Python IOT example 10</a:t>
            </a:r>
          </a:p>
        </p:txBody>
      </p:sp>
    </p:spTree>
    <p:extLst>
      <p:ext uri="{BB962C8B-B14F-4D97-AF65-F5344CB8AC3E}">
        <p14:creationId xmlns:p14="http://schemas.microsoft.com/office/powerpoint/2010/main" val="373369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an advanced asynchronous push button module</a:t>
            </a:r>
          </a:p>
          <a:p>
            <a:r>
              <a:rPr lang="en-US" dirty="0"/>
              <a:t>This module allows you to create listeners for press, release, long(press) and double(click) events</a:t>
            </a:r>
          </a:p>
          <a:p>
            <a:r>
              <a:rPr lang="en-US" dirty="0"/>
              <a:t>The default time for long(press) is 3 seconds</a:t>
            </a:r>
          </a:p>
          <a:p>
            <a:r>
              <a:rPr lang="en-US" dirty="0"/>
              <a:t>Complete Python IOT example 11</a:t>
            </a:r>
          </a:p>
        </p:txBody>
      </p:sp>
    </p:spTree>
    <p:extLst>
      <p:ext uri="{BB962C8B-B14F-4D97-AF65-F5344CB8AC3E}">
        <p14:creationId xmlns:p14="http://schemas.microsoft.com/office/powerpoint/2010/main" val="315080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OLED Screen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are going to use a small OLED display to display or GPS data</a:t>
            </a:r>
          </a:p>
          <a:p>
            <a:r>
              <a:rPr lang="en-US" dirty="0"/>
              <a:t>The OLED display that we have is 128 pixels wide by 64 pixels tall</a:t>
            </a:r>
          </a:p>
          <a:p>
            <a:r>
              <a:rPr lang="en-US" dirty="0"/>
              <a:t>We will use the ssd1306 module created by Adafruit to manipulate the display</a:t>
            </a:r>
          </a:p>
          <a:p>
            <a:r>
              <a:rPr lang="en-US" dirty="0"/>
              <a:t>Complete Python IOT example 12 to demonstrate basic usage</a:t>
            </a:r>
          </a:p>
        </p:txBody>
      </p:sp>
    </p:spTree>
    <p:extLst>
      <p:ext uri="{BB962C8B-B14F-4D97-AF65-F5344CB8AC3E}">
        <p14:creationId xmlns:p14="http://schemas.microsoft.com/office/powerpoint/2010/main" val="332601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learn a bit about GPS: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https://www.youtube.com/watch?v=U3eX6QKS9kY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65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main takeaway from us from this video is that we need a minimum of 4 simultaneous satellite connections for accurate GPS data</a:t>
            </a:r>
          </a:p>
          <a:p>
            <a:r>
              <a:rPr lang="en-US" dirty="0"/>
              <a:t>The more connected satellites, the more accurate the data</a:t>
            </a:r>
          </a:p>
        </p:txBody>
      </p:sp>
    </p:spTree>
    <p:extLst>
      <p:ext uri="{BB962C8B-B14F-4D97-AF65-F5344CB8AC3E}">
        <p14:creationId xmlns:p14="http://schemas.microsoft.com/office/powerpoint/2010/main" val="384174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Google Search GPS Accuracy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GPS accuracy depends on a number of factors, including the type of GPS receiver, the strength of the satellite signal, and the environment. GPS-enabled smartphones are usually accurate to within 16 ft (4.9 m) in open skies, but can be more accurate with the help of assistive services like Wi-Fi positioning. GPS receivers that use the L5 band can be accurate to within 12 in (30 cm), while high-end receivers used for land surveying and engineering can be accurate to within 3⁄4 in (2 cm).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GPS &amp; UART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are going to connect the GPS device to our MCU using the UART protocol</a:t>
            </a:r>
          </a:p>
          <a:p>
            <a:r>
              <a:rPr lang="en-US" dirty="0"/>
              <a:t>UART stands for universal asynchronous receiver / transmitter</a:t>
            </a:r>
          </a:p>
          <a:p>
            <a:r>
              <a:rPr lang="en-US" dirty="0"/>
              <a:t>It is a set of rules for transmitting serial data between 2 devices</a:t>
            </a:r>
          </a:p>
          <a:p>
            <a:r>
              <a:rPr lang="en-US" dirty="0"/>
              <a:t>Connecting the transmit(TX) pin from one device to the receive(RX) pin of another device allows us to transmit and receive messages between devices</a:t>
            </a:r>
          </a:p>
          <a:p>
            <a:r>
              <a:rPr lang="en-US" dirty="0"/>
              <a:t>For this example, we only need to transmit messages from the GPS device and receive them on the MCU</a:t>
            </a:r>
          </a:p>
        </p:txBody>
      </p:sp>
    </p:spTree>
    <p:extLst>
      <p:ext uri="{BB962C8B-B14F-4D97-AF65-F5344CB8AC3E}">
        <p14:creationId xmlns:p14="http://schemas.microsoft.com/office/powerpoint/2010/main" val="69057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GPS &amp; UART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Complete Python IOT example 13 to demonstrate basic usage</a:t>
            </a:r>
          </a:p>
          <a:p>
            <a:r>
              <a:rPr lang="en-US" dirty="0"/>
              <a:t>Note the red led on the GPS will be flashing when it is communicating with at least 4 satellites</a:t>
            </a:r>
          </a:p>
          <a:p>
            <a:pPr marL="0" indent="0">
              <a:buNone/>
            </a:pPr>
            <a:r>
              <a:rPr lang="pt-BR" dirty="0"/>
              <a:t>b'\x00\x00\x89\x9ab\x92\xb2b\x92\x92\x92b\x8a\xc2b\xa2\xaab\x8a\xb2b\x82\xa2\x9ab\x9a\xaaR\xb2\x125\n$GNRMC,001051.000,A,4253.58866,N,08758.33342,W,0.00,107.59,140624,,,A*6A\r\n$GNVTG,107.59,T,,M,0.00,N,0.00,K,A*29\r\n$GNZDA,001051.000,14,06,2024,00,00*4A\r\n$GPTXT,01,01,01,ANTENNA OPEN*25\r\n’</a:t>
            </a:r>
          </a:p>
          <a:p>
            <a:r>
              <a:rPr lang="en-US" dirty="0"/>
              <a:t>The data is only useful if you know how to decode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73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micropyGPS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will use the </a:t>
            </a:r>
            <a:r>
              <a:rPr lang="en-US" dirty="0" err="1"/>
              <a:t>micropyGPS</a:t>
            </a:r>
            <a:r>
              <a:rPr lang="en-US" dirty="0"/>
              <a:t> module to assist us in decoding GPS data</a:t>
            </a:r>
          </a:p>
          <a:p>
            <a:r>
              <a:rPr lang="en-US" dirty="0"/>
              <a:t>Complete Python IOT example 14 to demonstrate basic usage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390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Save a target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want to use the button press event to “save” the </a:t>
            </a:r>
            <a:r>
              <a:rPr lang="en-US" dirty="0" err="1"/>
              <a:t>gps</a:t>
            </a:r>
            <a:r>
              <a:rPr lang="en-US" dirty="0"/>
              <a:t> data as a target</a:t>
            </a:r>
          </a:p>
          <a:p>
            <a:r>
              <a:rPr lang="en-US" dirty="0"/>
              <a:t>We want to use the button long press event to “clear” the target</a:t>
            </a:r>
          </a:p>
          <a:p>
            <a:r>
              <a:rPr lang="en-US" dirty="0"/>
              <a:t>Complete Python IOT example 15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919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Microcontrollers are designed for embedded applications, in contrast to the microprocessors used in personal computers or other general purpose applications consisting of various discrete chips.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26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Microcontrollers are used in automatically controlled products and devices, such as automobile engine control systems, implantable medical devices, remote controls, office machines, appliances, power tools, toys and other embedded systems. </a:t>
            </a:r>
          </a:p>
          <a:p>
            <a:pPr marL="0" indent="0">
              <a:buNone/>
            </a:pPr>
            <a:r>
              <a:rPr lang="en-US" dirty="0"/>
              <a:t>By reducing the size and cost compared to a design that uses a separate microprocessor, memory, and input/output devices, microcontrollers make it economical to digitally control even more devices and processes. 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321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Mixed signal microcontrollers are common, integrating </a:t>
            </a:r>
            <a:r>
              <a:rPr lang="en-US" b="1" dirty="0"/>
              <a:t>analog components </a:t>
            </a:r>
            <a:r>
              <a:rPr lang="en-US" dirty="0"/>
              <a:t>needed to control non-digital electronic systems. </a:t>
            </a:r>
          </a:p>
          <a:p>
            <a:pPr marL="0" indent="0">
              <a:buNone/>
            </a:pPr>
            <a:r>
              <a:rPr lang="en-US" dirty="0"/>
              <a:t>In the context of the internet of things, microcontrollers are an economical and popular means of data collection, sensing and actuating the physical world as edge devices.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29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Robust Design</a:t>
            </a:r>
          </a:p>
          <a:p>
            <a:pPr marL="0" indent="0">
              <a:buNone/>
            </a:pPr>
            <a:r>
              <a:rPr lang="en-US" dirty="0"/>
              <a:t>ESP32 is capable of functioning reliably in industrial environments, with an operating temperature ranging from –40°C to +125°C. Powered by advanced calibration circuitries, ESP32 can dynamically remove external circuit imperfections and adapt to changes in external conditions.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https://www.espressif.com/en/products/socs/esp32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36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Ultra-Low Power Consumption</a:t>
            </a:r>
          </a:p>
          <a:p>
            <a:pPr marL="0" indent="0">
              <a:buNone/>
            </a:pPr>
            <a:r>
              <a:rPr lang="en-US" dirty="0"/>
              <a:t>Engineered for mobile devices, wearable electronics and IoT applications, ESP32 achieves ultra-low power consumption with a combination of several types of proprietary software. ESP32 also includes state-of-the-art features, such as fine-grained clock gating, various power modes and dynamic power scaling.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https://www.espressif.com/en/products/socs/esp32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08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High Level of Integration</a:t>
            </a:r>
          </a:p>
          <a:p>
            <a:pPr marL="0" indent="0">
              <a:buNone/>
            </a:pPr>
            <a:r>
              <a:rPr lang="en-US" dirty="0"/>
              <a:t>ESP32 is highly-integrated with in-built antenna switches, power amplifier, low-noise receive amplifier, filters, and power management modules. ESP32 adds priceless functionality and versatility to your applications with minimal Printed Circuit Board (PCB) requirements.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https://www.espressif.com/en/products/socs/esp32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20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16592</TotalTime>
  <Words>2046</Words>
  <Application>Microsoft Office PowerPoint</Application>
  <PresentationFormat>Widescreen</PresentationFormat>
  <Paragraphs>182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1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667</cp:revision>
  <dcterms:created xsi:type="dcterms:W3CDTF">2018-11-03T17:51:56Z</dcterms:created>
  <dcterms:modified xsi:type="dcterms:W3CDTF">2024-06-14T04:21:34Z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